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he “Feature engineering” Kernel"/>
          <p:cNvSpPr txBox="1"/>
          <p:nvPr>
            <p:ph type="title"/>
          </p:nvPr>
        </p:nvSpPr>
        <p:spPr>
          <a:prstGeom prst="rect">
            <a:avLst/>
          </a:prstGeom>
        </p:spPr>
        <p:txBody>
          <a:bodyPr/>
          <a:lstStyle/>
          <a:p>
            <a:pPr/>
            <a:r>
              <a:t>The “Feature engineering” Kernel</a:t>
            </a:r>
          </a:p>
        </p:txBody>
      </p:sp>
      <p:sp>
        <p:nvSpPr>
          <p:cNvPr id="158"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We start from this kernel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First look at the data with Pandas"/>
          <p:cNvSpPr txBox="1"/>
          <p:nvPr>
            <p:ph type="title"/>
          </p:nvPr>
        </p:nvSpPr>
        <p:spPr>
          <a:prstGeom prst="rect">
            <a:avLst/>
          </a:prstGeom>
        </p:spPr>
        <p:txBody>
          <a:bodyPr/>
          <a:lstStyle/>
          <a:p>
            <a:pPr/>
            <a:r>
              <a:t>First look at the data with Pandas</a:t>
            </a:r>
          </a:p>
        </p:txBody>
      </p:sp>
      <p:pic>
        <p:nvPicPr>
          <p:cNvPr id="161"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2"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63"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What can we do with the data?"/>
          <p:cNvSpPr txBox="1"/>
          <p:nvPr>
            <p:ph type="title"/>
          </p:nvPr>
        </p:nvSpPr>
        <p:spPr>
          <a:prstGeom prst="rect">
            <a:avLst/>
          </a:prstGeom>
        </p:spPr>
        <p:txBody>
          <a:bodyPr/>
          <a:lstStyle/>
          <a:p>
            <a:pPr/>
            <a:r>
              <a:t>What can we do with the data?</a:t>
            </a:r>
          </a:p>
        </p:txBody>
      </p:sp>
      <p:sp>
        <p:nvSpPr>
          <p:cNvPr id="166"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69" name="pollute.gif" descr="pollute.gif"/>
          <p:cNvPicPr>
            <a:picLocks noChangeAspect="0"/>
          </p:cNvPicPr>
          <p:nvPr>
            <p:ph type="pic" idx="13"/>
          </p:nvPr>
        </p:nvPicPr>
        <p:blipFill>
          <a:blip r:embed="rId2">
            <a:extLst/>
          </a:blip>
          <a:stretch>
            <a:fillRect/>
          </a:stretch>
        </p:blipFill>
        <p:spPr>
          <a:xfrm>
            <a:off x="1792288" y="842518"/>
            <a:ext cx="5486401" cy="3655314"/>
          </a:xfrm>
          <a:prstGeom prst="rect">
            <a:avLst/>
          </a:prstGeom>
        </p:spPr>
      </p:pic>
      <p:sp>
        <p:nvSpPr>
          <p:cNvPr id="170"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elf-study hints"/>
          <p:cNvSpPr txBox="1"/>
          <p:nvPr>
            <p:ph type="title"/>
          </p:nvPr>
        </p:nvSpPr>
        <p:spPr>
          <a:prstGeom prst="rect">
            <a:avLst/>
          </a:prstGeom>
        </p:spPr>
        <p:txBody>
          <a:bodyPr/>
          <a:lstStyle/>
          <a:p>
            <a:pPr/>
            <a:r>
              <a:t>Self-study hints</a:t>
            </a:r>
          </a:p>
        </p:txBody>
      </p:sp>
      <p:sp>
        <p:nvSpPr>
          <p:cNvPr id="173" name="Dig deeper! What is the micro-structure, in space and time?…"/>
          <p:cNvSpPr txBox="1"/>
          <p:nvPr>
            <p:ph type="body" idx="1"/>
          </p:nvPr>
        </p:nvSpPr>
        <p:spPr>
          <a:prstGeom prst="rect">
            <a:avLst/>
          </a:prstGeom>
        </p:spPr>
        <p:txBody>
          <a:bodyPr/>
          <a:lstStyle/>
          <a:p>
            <a:pPr/>
            <a:r>
              <a:t>Dig deeper! What is the micro-structure, in space and time?</a:t>
            </a:r>
          </a:p>
          <a:p>
            <a:pPr/>
            <a:r>
              <a:t>Try finding correlations! What changes together? Why?</a:t>
            </a:r>
          </a:p>
          <a:p>
            <a:pPr/>
            <a:r>
              <a:t>Try to find related information!</a:t>
            </a:r>
            <a:br/>
            <a:r>
              <a:t>Traffic volumes (place, time)</a:t>
            </a:r>
            <a:br/>
            <a:r>
              <a:t>Car emission standard changes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Lecture 13: Big Data from Sensors"/>
          <p:cNvSpPr txBox="1"/>
          <p:nvPr>
            <p:ph type="title"/>
          </p:nvPr>
        </p:nvSpPr>
        <p:spPr>
          <a:prstGeom prst="rect">
            <a:avLst/>
          </a:prstGeom>
        </p:spPr>
        <p:txBody>
          <a:bodyPr/>
          <a:lstStyle/>
          <a:p>
            <a:pPr/>
            <a:r>
              <a:t>Lecture 13: Big Data from Sensors</a:t>
            </a:r>
          </a:p>
        </p:txBody>
      </p:sp>
      <p:sp>
        <p:nvSpPr>
          <p:cNvPr id="130"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CO survey by nationwide sensor array"/>
          <p:cNvSpPr txBox="1"/>
          <p:nvPr>
            <p:ph type="title"/>
          </p:nvPr>
        </p:nvSpPr>
        <p:spPr>
          <a:prstGeom prst="rect">
            <a:avLst/>
          </a:prstGeom>
        </p:spPr>
        <p:txBody>
          <a:bodyPr/>
          <a:lstStyle/>
          <a:p>
            <a:pPr/>
            <a:r>
              <a:t>CO survey by nationwide sensor array</a:t>
            </a:r>
          </a:p>
        </p:txBody>
      </p:sp>
      <p:pic>
        <p:nvPicPr>
          <p:cNvPr id="133"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34"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35" name="https://www.epa.gov/co-pollution/basic-information-about-carbon-monoxide-co-outdoor-air-pollution#Reduce"/>
          <p:cNvSpPr txBox="1"/>
          <p:nvPr/>
        </p:nvSpPr>
        <p:spPr>
          <a:xfrm>
            <a:off x="785751" y="6278880"/>
            <a:ext cx="7572498" cy="281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EPA CO data on Kaggle"/>
          <p:cNvSpPr txBox="1"/>
          <p:nvPr>
            <p:ph type="title"/>
          </p:nvPr>
        </p:nvSpPr>
        <p:spPr>
          <a:prstGeom prst="rect">
            <a:avLst/>
          </a:prstGeom>
        </p:spPr>
        <p:txBody>
          <a:bodyPr/>
          <a:lstStyle/>
          <a:p>
            <a:pPr/>
            <a:r>
              <a:t>EPA CO data on Kaggle</a:t>
            </a:r>
          </a:p>
        </p:txBody>
      </p:sp>
      <p:sp>
        <p:nvSpPr>
          <p:cNvPr id="138"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39" name="https://www.kaggle.com/epa/carbon-monoxide"/>
          <p:cNvSpPr txBox="1"/>
          <p:nvPr/>
        </p:nvSpPr>
        <p:spPr>
          <a:xfrm>
            <a:off x="2143089" y="5770880"/>
            <a:ext cx="455302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Data fields"/>
          <p:cNvSpPr txBox="1"/>
          <p:nvPr>
            <p:ph type="title"/>
          </p:nvPr>
        </p:nvSpPr>
        <p:spPr>
          <a:prstGeom prst="rect">
            <a:avLst/>
          </a:prstGeom>
        </p:spPr>
        <p:txBody>
          <a:bodyPr/>
          <a:lstStyle/>
          <a:p>
            <a:pPr/>
            <a:r>
              <a:t>Data fields</a:t>
            </a:r>
          </a:p>
        </p:txBody>
      </p:sp>
      <p:sp>
        <p:nvSpPr>
          <p:cNvPr id="142"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Data fields"/>
          <p:cNvSpPr txBox="1"/>
          <p:nvPr>
            <p:ph type="title"/>
          </p:nvPr>
        </p:nvSpPr>
        <p:spPr>
          <a:prstGeom prst="rect">
            <a:avLst/>
          </a:prstGeom>
        </p:spPr>
        <p:txBody>
          <a:bodyPr/>
          <a:lstStyle/>
          <a:p>
            <a:pPr/>
            <a:r>
              <a:t>Data fields</a:t>
            </a:r>
          </a:p>
        </p:txBody>
      </p:sp>
      <p:sp>
        <p:nvSpPr>
          <p:cNvPr id="146"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4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Data fields"/>
          <p:cNvSpPr txBox="1"/>
          <p:nvPr>
            <p:ph type="title"/>
          </p:nvPr>
        </p:nvSpPr>
        <p:spPr>
          <a:prstGeom prst="rect">
            <a:avLst/>
          </a:prstGeom>
        </p:spPr>
        <p:txBody>
          <a:bodyPr/>
          <a:lstStyle/>
          <a:p>
            <a:pPr/>
            <a:r>
              <a:t>Data fields</a:t>
            </a:r>
          </a:p>
        </p:txBody>
      </p:sp>
      <p:sp>
        <p:nvSpPr>
          <p:cNvPr id="150"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Data fields"/>
          <p:cNvSpPr txBox="1"/>
          <p:nvPr>
            <p:ph type="title"/>
          </p:nvPr>
        </p:nvSpPr>
        <p:spPr>
          <a:prstGeom prst="rect">
            <a:avLst/>
          </a:prstGeom>
        </p:spPr>
        <p:txBody>
          <a:bodyPr/>
          <a:lstStyle/>
          <a:p>
            <a:pPr/>
            <a:r>
              <a:t>Data fields</a:t>
            </a:r>
          </a:p>
        </p:txBody>
      </p:sp>
      <p:sp>
        <p:nvSpPr>
          <p:cNvPr id="154"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5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